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ba4986fc_06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ba4986fc_0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ba4986fc_06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ba4986fc_0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ba4986fc_07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ba4986fc_0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ba4986fc_07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ba4986fc_0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ba4986fc_087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ba4986fc_0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ba4986fc_08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ba4986fc_0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bb4d20f1_025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bb4d20f1_02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85800" y="1395412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4800"/>
              <a:buFont typeface="Georgia"/>
              <a:buNone/>
              <a:defRPr b="1" i="0" sz="4800" u="none" cap="none" strike="noStrik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4800"/>
              <a:buFont typeface="Georgia"/>
              <a:buNone/>
              <a:defRPr b="1" i="0" sz="4800" u="none" cap="none" strike="noStrik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4800"/>
              <a:buFont typeface="Georgia"/>
              <a:buNone/>
              <a:defRPr b="1" i="0" sz="4800" u="none" cap="none" strike="noStrik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4800"/>
              <a:buFont typeface="Georgia"/>
              <a:buNone/>
              <a:defRPr b="1" i="0" sz="4800" u="none" cap="none" strike="noStrik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4800"/>
              <a:buFont typeface="Georgia"/>
              <a:buNone/>
              <a:defRPr b="1" i="0" sz="4800" u="none" cap="none" strike="noStrik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4800"/>
              <a:buFont typeface="Georgia"/>
              <a:buNone/>
              <a:defRPr b="1" i="0" sz="4800" u="none" cap="none" strike="noStrik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4800"/>
              <a:buFont typeface="Georgia"/>
              <a:buNone/>
              <a:defRPr b="1" i="0" sz="4800" u="none" cap="none" strike="noStrik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4800"/>
              <a:buFont typeface="Georgia"/>
              <a:buNone/>
              <a:defRPr b="1" i="0" sz="4800" u="none" cap="none" strike="noStrik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4800"/>
              <a:buFont typeface="Georgia"/>
              <a:buNone/>
              <a:defRPr b="1" i="0" sz="4800" u="none" cap="none" strike="noStrike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85800" y="2910423"/>
            <a:ext cx="7772400" cy="111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Georgia"/>
              <a:buNone/>
              <a:defRPr b="0" i="0" sz="32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Georgia"/>
              <a:buNone/>
              <a:defRPr b="0" i="0" sz="32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Georgia"/>
              <a:buNone/>
              <a:defRPr b="0" i="0" sz="32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Georgia"/>
              <a:buNone/>
              <a:defRPr b="0" i="0" sz="32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Georgia"/>
              <a:buNone/>
              <a:defRPr b="0" i="0" sz="32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Georgia"/>
              <a:buNone/>
              <a:defRPr b="0" i="0" sz="32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Georgia"/>
              <a:buNone/>
              <a:defRPr b="0" i="0" sz="32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Georgia"/>
              <a:buNone/>
              <a:defRPr b="0" i="0" sz="32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Georgia"/>
              <a:buNone/>
              <a:defRPr b="0" i="0" sz="32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grpSp>
        <p:nvGrpSpPr>
          <p:cNvPr id="12" name="Google Shape;12;p2"/>
          <p:cNvGrpSpPr/>
          <p:nvPr/>
        </p:nvGrpSpPr>
        <p:grpSpPr>
          <a:xfrm>
            <a:off x="0" y="4615344"/>
            <a:ext cx="9144000" cy="2197267"/>
            <a:chOff x="0" y="3690483"/>
            <a:chExt cx="9144000" cy="850171"/>
          </a:xfrm>
        </p:grpSpPr>
        <p:sp>
          <p:nvSpPr>
            <p:cNvPr id="13" name="Google Shape;13;p2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0" y="3774404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0" y="3875339"/>
              <a:ext cx="9144000" cy="116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0" y="4186767"/>
              <a:ext cx="9144000" cy="133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0" y="4478854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0" y="3690483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rgbClr val="FFA71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rgbClr val="FFA71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rgbClr val="FFA71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rgbClr val="FFA71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rgbClr val="FFA71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rgbClr val="FFA71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rgbClr val="FFA71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rgbClr val="FFA71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4400"/>
              <a:buNone/>
              <a:defRPr>
                <a:solidFill>
                  <a:srgbClr val="FFA711"/>
                </a:solidFill>
              </a:defRPr>
            </a:lvl9pPr>
          </a:lstStyle>
          <a:p/>
        </p:txBody>
      </p:sp>
      <p:sp>
        <p:nvSpPr>
          <p:cNvPr id="23" name="Google Shape;23;p3"/>
          <p:cNvSpPr txBox="1"/>
          <p:nvPr>
            <p:ph idx="1" type="body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Georgia"/>
              <a:buChar char="●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06400" lvl="1" marL="9144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Georgia"/>
              <a:buChar char="○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eorgia"/>
              <a:buChar char="■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55600" lvl="3" marL="18288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●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○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55600" lvl="5" marL="2743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■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55600" lvl="6" marL="32004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●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55600" lvl="7" marL="36576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○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55600" lvl="8" marL="41148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■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grpSp>
        <p:nvGrpSpPr>
          <p:cNvPr id="24" name="Google Shape;24;p3"/>
          <p:cNvGrpSpPr/>
          <p:nvPr/>
        </p:nvGrpSpPr>
        <p:grpSpPr>
          <a:xfrm>
            <a:off x="0" y="6078691"/>
            <a:ext cx="9144000" cy="779372"/>
            <a:chOff x="0" y="3690483"/>
            <a:chExt cx="9144000" cy="301556"/>
          </a:xfrm>
        </p:grpSpPr>
        <p:sp>
          <p:nvSpPr>
            <p:cNvPr id="25" name="Google Shape;25;p3"/>
            <p:cNvSpPr/>
            <p:nvPr/>
          </p:nvSpPr>
          <p:spPr>
            <a:xfrm>
              <a:off x="0" y="3774404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0" y="3875339"/>
              <a:ext cx="9144000" cy="1167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0" y="3690483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457200" y="1600200"/>
            <a:ext cx="4038600" cy="43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2"/>
                </a:solidFill>
              </a:defRPr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solidFill>
                  <a:schemeClr val="lt2"/>
                </a:solidFill>
              </a:defRPr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lt2"/>
                </a:solidFill>
              </a:defRPr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>
                <a:solidFill>
                  <a:schemeClr val="lt2"/>
                </a:solidFill>
              </a:defRPr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>
                <a:solidFill>
                  <a:schemeClr val="lt2"/>
                </a:solidFill>
              </a:defRPr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9pPr>
          </a:lstStyle>
          <a:p/>
        </p:txBody>
      </p:sp>
      <p:sp>
        <p:nvSpPr>
          <p:cNvPr id="31" name="Google Shape;31;p4"/>
          <p:cNvSpPr txBox="1"/>
          <p:nvPr>
            <p:ph idx="2" type="body"/>
          </p:nvPr>
        </p:nvSpPr>
        <p:spPr>
          <a:xfrm>
            <a:off x="4648200" y="1600200"/>
            <a:ext cx="4038600" cy="435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SzPts val="3200"/>
              <a:buNone/>
              <a:defRPr sz="2800">
                <a:solidFill>
                  <a:schemeClr val="lt2"/>
                </a:solidFill>
              </a:defRPr>
            </a:lvl1pPr>
            <a:lvl2pPr indent="-228600" lvl="1" marL="914400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>
                <a:solidFill>
                  <a:schemeClr val="lt2"/>
                </a:solidFill>
              </a:defRPr>
            </a:lvl2pPr>
            <a:lvl3pPr indent="-228600" lvl="2" marL="1371600" rtl="0">
              <a:spcBef>
                <a:spcPts val="0"/>
              </a:spcBef>
              <a:spcAft>
                <a:spcPts val="0"/>
              </a:spcAft>
              <a:buSzPts val="2400"/>
              <a:buNone/>
              <a:defRPr sz="2000">
                <a:solidFill>
                  <a:schemeClr val="lt2"/>
                </a:solidFill>
              </a:defRPr>
            </a:lvl3pPr>
            <a:lvl4pPr indent="-228600" lvl="3" marL="18288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>
                <a:solidFill>
                  <a:schemeClr val="lt2"/>
                </a:solidFill>
              </a:defRPr>
            </a:lvl4pPr>
            <a:lvl5pPr indent="-228600" lvl="4" marL="22860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>
                <a:solidFill>
                  <a:schemeClr val="lt2"/>
                </a:solidFill>
              </a:defRPr>
            </a:lvl5pPr>
            <a:lvl6pPr indent="-228600" lvl="5" marL="27432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6pPr>
            <a:lvl7pPr indent="-228600" lvl="6" marL="32004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7pPr>
            <a:lvl8pPr indent="-228600" lvl="7" marL="36576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8pPr>
            <a:lvl9pPr indent="-228600" lvl="8" marL="4114800" rtl="0">
              <a:spcBef>
                <a:spcPts val="0"/>
              </a:spcBef>
              <a:spcAft>
                <a:spcPts val="0"/>
              </a:spcAft>
              <a:buSzPts val="2000"/>
              <a:buNone/>
              <a:defRPr sz="1800"/>
            </a:lvl9pPr>
          </a:lstStyle>
          <a:p/>
        </p:txBody>
      </p:sp>
      <p:grpSp>
        <p:nvGrpSpPr>
          <p:cNvPr id="32" name="Google Shape;32;p4"/>
          <p:cNvGrpSpPr/>
          <p:nvPr/>
        </p:nvGrpSpPr>
        <p:grpSpPr>
          <a:xfrm>
            <a:off x="0" y="6078691"/>
            <a:ext cx="9144000" cy="779372"/>
            <a:chOff x="0" y="3690483"/>
            <a:chExt cx="9144000" cy="301556"/>
          </a:xfrm>
        </p:grpSpPr>
        <p:sp>
          <p:nvSpPr>
            <p:cNvPr id="33" name="Google Shape;33;p4"/>
            <p:cNvSpPr/>
            <p:nvPr/>
          </p:nvSpPr>
          <p:spPr>
            <a:xfrm>
              <a:off x="0" y="3774404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3875339"/>
              <a:ext cx="9144000" cy="116700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0" y="3690483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grpSp>
        <p:nvGrpSpPr>
          <p:cNvPr id="38" name="Google Shape;38;p5"/>
          <p:cNvGrpSpPr/>
          <p:nvPr/>
        </p:nvGrpSpPr>
        <p:grpSpPr>
          <a:xfrm>
            <a:off x="0" y="6078691"/>
            <a:ext cx="9144000" cy="779372"/>
            <a:chOff x="0" y="3690483"/>
            <a:chExt cx="9144000" cy="301556"/>
          </a:xfrm>
        </p:grpSpPr>
        <p:sp>
          <p:nvSpPr>
            <p:cNvPr id="39" name="Google Shape;39;p5"/>
            <p:cNvSpPr/>
            <p:nvPr/>
          </p:nvSpPr>
          <p:spPr>
            <a:xfrm>
              <a:off x="0" y="3774404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0" name="Google Shape;40;p5"/>
            <p:cNvSpPr/>
            <p:nvPr/>
          </p:nvSpPr>
          <p:spPr>
            <a:xfrm>
              <a:off x="0" y="3875339"/>
              <a:ext cx="9144000" cy="116700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5"/>
            <p:cNvSpPr/>
            <p:nvPr/>
          </p:nvSpPr>
          <p:spPr>
            <a:xfrm>
              <a:off x="0" y="3690483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/>
          <p:nvPr>
            <p:ph idx="1" type="body"/>
          </p:nvPr>
        </p:nvSpPr>
        <p:spPr>
          <a:xfrm>
            <a:off x="1792288" y="5367338"/>
            <a:ext cx="5486400" cy="6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rtl="0" algn="ctr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1400"/>
              <a:buFont typeface="Georgia"/>
              <a:buNone/>
              <a:defRPr sz="1400">
                <a:solidFill>
                  <a:srgbClr val="FFA711"/>
                </a:solidFill>
              </a:defRPr>
            </a:lvl1pPr>
            <a:lvl2pPr indent="-228600" lvl="1" marL="914400" rtl="0" algn="ctr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1400"/>
              <a:buFont typeface="Georgia"/>
              <a:buNone/>
              <a:defRPr sz="1400">
                <a:solidFill>
                  <a:srgbClr val="FFA711"/>
                </a:solidFill>
              </a:defRPr>
            </a:lvl2pPr>
            <a:lvl3pPr indent="-228600" lvl="2" marL="1371600" rtl="0" algn="ctr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1400"/>
              <a:buFont typeface="Georgia"/>
              <a:buNone/>
              <a:defRPr sz="1400">
                <a:solidFill>
                  <a:srgbClr val="FFA711"/>
                </a:solidFill>
              </a:defRPr>
            </a:lvl3pPr>
            <a:lvl4pPr indent="-228600" lvl="3" marL="1828800" rtl="0" algn="ctr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1400"/>
              <a:buFont typeface="Georgia"/>
              <a:buNone/>
              <a:defRPr sz="1400">
                <a:solidFill>
                  <a:srgbClr val="FFA711"/>
                </a:solidFill>
              </a:defRPr>
            </a:lvl4pPr>
            <a:lvl5pPr indent="-228600" lvl="4" marL="2286000" rtl="0" algn="ctr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1400"/>
              <a:buFont typeface="Georgia"/>
              <a:buNone/>
              <a:defRPr sz="1400">
                <a:solidFill>
                  <a:srgbClr val="FFA711"/>
                </a:solidFill>
              </a:defRPr>
            </a:lvl5pPr>
            <a:lvl6pPr indent="-228600" lvl="5" marL="2743200" rtl="0" algn="ctr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1400"/>
              <a:buFont typeface="Georgia"/>
              <a:buNone/>
              <a:defRPr sz="1400">
                <a:solidFill>
                  <a:srgbClr val="FFA711"/>
                </a:solidFill>
              </a:defRPr>
            </a:lvl6pPr>
            <a:lvl7pPr indent="-228600" lvl="6" marL="3200400" rtl="0" algn="ctr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1400"/>
              <a:buFont typeface="Georgia"/>
              <a:buNone/>
              <a:defRPr sz="1400">
                <a:solidFill>
                  <a:srgbClr val="FFA711"/>
                </a:solidFill>
              </a:defRPr>
            </a:lvl7pPr>
            <a:lvl8pPr indent="-228600" lvl="7" marL="3657600" rtl="0" algn="ctr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1400"/>
              <a:buFont typeface="Georgia"/>
              <a:buNone/>
              <a:defRPr sz="1400">
                <a:solidFill>
                  <a:srgbClr val="FFA711"/>
                </a:solidFill>
              </a:defRPr>
            </a:lvl8pPr>
            <a:lvl9pPr indent="-228600" lvl="8" marL="4114800" rtl="0" algn="ctr">
              <a:spcBef>
                <a:spcPts val="0"/>
              </a:spcBef>
              <a:spcAft>
                <a:spcPts val="0"/>
              </a:spcAft>
              <a:buClr>
                <a:srgbClr val="FFA711"/>
              </a:buClr>
              <a:buSzPts val="1400"/>
              <a:buFont typeface="Georgia"/>
              <a:buNone/>
              <a:defRPr sz="1400">
                <a:solidFill>
                  <a:srgbClr val="FFA711"/>
                </a:solidFill>
              </a:defRPr>
            </a:lvl9pPr>
          </a:lstStyle>
          <a:p/>
        </p:txBody>
      </p:sp>
      <p:grpSp>
        <p:nvGrpSpPr>
          <p:cNvPr id="44" name="Google Shape;44;p6"/>
          <p:cNvGrpSpPr/>
          <p:nvPr/>
        </p:nvGrpSpPr>
        <p:grpSpPr>
          <a:xfrm>
            <a:off x="0" y="6078691"/>
            <a:ext cx="9144000" cy="779372"/>
            <a:chOff x="0" y="3690483"/>
            <a:chExt cx="9144000" cy="301556"/>
          </a:xfrm>
        </p:grpSpPr>
        <p:sp>
          <p:nvSpPr>
            <p:cNvPr id="45" name="Google Shape;45;p6"/>
            <p:cNvSpPr/>
            <p:nvPr/>
          </p:nvSpPr>
          <p:spPr>
            <a:xfrm>
              <a:off x="0" y="3774404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6"/>
            <p:cNvSpPr/>
            <p:nvPr/>
          </p:nvSpPr>
          <p:spPr>
            <a:xfrm>
              <a:off x="0" y="3875339"/>
              <a:ext cx="9144000" cy="1167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7" name="Google Shape;47;p6"/>
            <p:cNvSpPr/>
            <p:nvPr/>
          </p:nvSpPr>
          <p:spPr>
            <a:xfrm>
              <a:off x="0" y="3690483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7"/>
          <p:cNvGrpSpPr/>
          <p:nvPr/>
        </p:nvGrpSpPr>
        <p:grpSpPr>
          <a:xfrm>
            <a:off x="0" y="4615344"/>
            <a:ext cx="9144000" cy="2197267"/>
            <a:chOff x="0" y="3690483"/>
            <a:chExt cx="9144000" cy="850171"/>
          </a:xfrm>
        </p:grpSpPr>
        <p:sp>
          <p:nvSpPr>
            <p:cNvPr id="50" name="Google Shape;50;p7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>
              <a:off x="0" y="3774404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" name="Google Shape;52;p7"/>
            <p:cNvSpPr/>
            <p:nvPr/>
          </p:nvSpPr>
          <p:spPr>
            <a:xfrm>
              <a:off x="0" y="3875339"/>
              <a:ext cx="9144000" cy="1167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7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7"/>
            <p:cNvSpPr/>
            <p:nvPr/>
          </p:nvSpPr>
          <p:spPr>
            <a:xfrm>
              <a:off x="0" y="4186767"/>
              <a:ext cx="9144000" cy="1338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7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7"/>
            <p:cNvSpPr/>
            <p:nvPr/>
          </p:nvSpPr>
          <p:spPr>
            <a:xfrm>
              <a:off x="0" y="4478854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7" name="Google Shape;57;p7"/>
            <p:cNvSpPr/>
            <p:nvPr/>
          </p:nvSpPr>
          <p:spPr>
            <a:xfrm>
              <a:off x="0" y="3690483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7E0F23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b="0" i="0" sz="44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b="0" i="0" sz="44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b="0" i="0" sz="44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b="0" i="0" sz="44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b="0" i="0" sz="44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b="0" i="0" sz="44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b="0" i="0" sz="44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b="0" i="0" sz="44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Georgia"/>
              <a:buNone/>
              <a:defRPr b="0" i="0" sz="4400" u="none" cap="none" strike="noStrike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200"/>
              <a:buFont typeface="Georgia"/>
              <a:buChar char="●"/>
              <a:defRPr b="0" i="0" sz="32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406400" lvl="1" marL="9144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Font typeface="Georgia"/>
              <a:buChar char="○"/>
              <a:defRPr b="0" i="0" sz="28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Georgia"/>
              <a:buChar char="■"/>
              <a:defRPr b="0" i="0" sz="24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55600" lvl="3" marL="18288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●"/>
              <a:defRPr b="0" i="0" sz="20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55600" lvl="4" marL="22860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○"/>
              <a:defRPr b="0" i="0" sz="20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55600" lvl="5" marL="27432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■"/>
              <a:defRPr b="0" i="0" sz="20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55600" lvl="6" marL="32004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●"/>
              <a:defRPr b="0" i="0" sz="20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55600" lvl="7" marL="36576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○"/>
              <a:defRPr b="0" i="0" sz="20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55600" lvl="8" marL="411480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Georgia"/>
              <a:buChar char="■"/>
              <a:defRPr b="0" i="0" sz="2000" u="none" cap="none" strike="noStrike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8" name="Google Shape;8;p1"/>
          <p:cNvSpPr/>
          <p:nvPr/>
        </p:nvSpPr>
        <p:spPr>
          <a:xfrm>
            <a:off x="0" y="1321"/>
            <a:ext cx="9144000" cy="118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8"/>
          <p:cNvSpPr txBox="1"/>
          <p:nvPr>
            <p:ph type="ctrTitle"/>
          </p:nvPr>
        </p:nvSpPr>
        <p:spPr>
          <a:xfrm>
            <a:off x="685800" y="1395412"/>
            <a:ext cx="7772400" cy="147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Kingdom Building in the 21st Century</a:t>
            </a:r>
            <a:endParaRPr/>
          </a:p>
        </p:txBody>
      </p:sp>
      <p:sp>
        <p:nvSpPr>
          <p:cNvPr id="63" name="Google Shape;63;p8"/>
          <p:cNvSpPr txBox="1"/>
          <p:nvPr>
            <p:ph idx="1" type="subTitle"/>
          </p:nvPr>
        </p:nvSpPr>
        <p:spPr>
          <a:xfrm>
            <a:off x="685800" y="2910423"/>
            <a:ext cx="7772400" cy="11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8"/>
          <p:cNvSpPr txBox="1"/>
          <p:nvPr/>
        </p:nvSpPr>
        <p:spPr>
          <a:xfrm>
            <a:off x="4970327" y="5335725"/>
            <a:ext cx="37575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Fred Grossenbach</a:t>
            </a:r>
            <a:endParaRPr sz="1800">
              <a:solidFill>
                <a:schemeClr val="lt2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lt2"/>
                </a:solidFill>
              </a:rPr>
              <a:t>fgrossenbach@gmail.com</a:t>
            </a:r>
            <a:endParaRPr sz="1800">
              <a:solidFill>
                <a:schemeClr val="lt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2"/>
                </a:solidFill>
              </a:rPr>
              <a:t>608-772-5911</a:t>
            </a:r>
            <a:endParaRPr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"/>
          <p:cNvSpPr txBox="1"/>
          <p:nvPr>
            <p:ph idx="1" type="body"/>
          </p:nvPr>
        </p:nvSpPr>
        <p:spPr>
          <a:xfrm>
            <a:off x="457200" y="2323221"/>
            <a:ext cx="8229600" cy="409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/>
              <a:t>Mobilize America's most under-utilized resource: Baby Boomers!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/>
              <a:t>Enable Kingdom-Building Organizations to accomplish their vision without adding expense or headcount!</a:t>
            </a:r>
            <a:endParaRPr/>
          </a:p>
        </p:txBody>
      </p:sp>
      <p:sp>
        <p:nvSpPr>
          <p:cNvPr id="70" name="Google Shape;70;p9"/>
          <p:cNvSpPr txBox="1"/>
          <p:nvPr/>
        </p:nvSpPr>
        <p:spPr>
          <a:xfrm>
            <a:off x="1006200" y="775425"/>
            <a:ext cx="7131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rPr>
              <a:t>Goal: Accelerate the Advance of the </a:t>
            </a:r>
            <a:endParaRPr sz="3000">
              <a:solidFill>
                <a:srgbClr val="FFA7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rPr>
              <a:t>Kingdom of God</a:t>
            </a:r>
            <a:endParaRPr sz="3000">
              <a:solidFill>
                <a:srgbClr val="FFA7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The "Boomer" Story</a:t>
            </a:r>
            <a:endParaRPr sz="3600"/>
          </a:p>
        </p:txBody>
      </p:sp>
      <p:sp>
        <p:nvSpPr>
          <p:cNvPr id="76" name="Google Shape;76;p10"/>
          <p:cNvSpPr txBox="1"/>
          <p:nvPr>
            <p:ph idx="1" type="body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sz="2400"/>
              <a:t>10,000 retire every day, for the next 19 years</a:t>
            </a:r>
            <a:endParaRPr sz="24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sz="2400"/>
              <a:t>Under-utilized, motivated to move from "success to significance" in post retirement</a:t>
            </a:r>
            <a:endParaRPr sz="24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sz="2400"/>
              <a:t>Most are financially secure, and need no additional health care coverage</a:t>
            </a:r>
            <a:endParaRPr sz="24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sz="2400"/>
              <a:t>Many are Christ-followers, motivated to make a lasting impact on the world</a:t>
            </a:r>
            <a:endParaRPr sz="24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sz="2400"/>
              <a:t>Many are experienced professionals, willing and able to apply their skills and experiences in worthwhile endeavors </a:t>
            </a: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1"/>
          <p:cNvSpPr txBox="1"/>
          <p:nvPr>
            <p:ph idx="1" type="body"/>
          </p:nvPr>
        </p:nvSpPr>
        <p:spPr>
          <a:xfrm>
            <a:off x="366950" y="1720975"/>
            <a:ext cx="8229600" cy="45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Under-resourced, not enough time, not enough money, too many needs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Dependent on volunteers from their own circles, whose skills may not match their needs</a:t>
            </a:r>
            <a:endParaRPr sz="2400"/>
          </a:p>
          <a:p>
            <a:pPr indent="-406400" lvl="1" marL="914400" rtl="0" algn="l">
              <a:spcBef>
                <a:spcPts val="0"/>
              </a:spcBef>
              <a:spcAft>
                <a:spcPts val="0"/>
              </a:spcAft>
              <a:buSzPts val="2800"/>
              <a:buChar char="○"/>
            </a:pPr>
            <a:r>
              <a:rPr lang="en" sz="2400"/>
              <a:t>Often undependable and difficult to manage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Under constant pressure to raise money to fund their work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Operating under an obsolete paradigm: "raise more money to hire more staff, to do more work"</a:t>
            </a:r>
            <a:endParaRPr sz="2400"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Discriminated against by many funding sources</a:t>
            </a:r>
            <a:endParaRPr sz="2400"/>
          </a:p>
        </p:txBody>
      </p:sp>
      <p:sp>
        <p:nvSpPr>
          <p:cNvPr id="82" name="Google Shape;82;p11"/>
          <p:cNvSpPr txBox="1"/>
          <p:nvPr/>
        </p:nvSpPr>
        <p:spPr>
          <a:xfrm>
            <a:off x="1094700" y="563675"/>
            <a:ext cx="6954600" cy="104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 sz="3000">
                <a:solidFill>
                  <a:srgbClr val="FFA711"/>
                </a:solidFill>
                <a:latin typeface="Georgia"/>
                <a:ea typeface="Georgia"/>
                <a:cs typeface="Georgia"/>
                <a:sym typeface="Georgia"/>
              </a:rPr>
              <a:t>The Church and Faith-based Non-Profit Story</a:t>
            </a:r>
            <a:endParaRPr sz="3000">
              <a:solidFill>
                <a:srgbClr val="FFA71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The Solution: Kingdom Matchmakers, LLC</a:t>
            </a:r>
            <a:endParaRPr sz="3000"/>
          </a:p>
        </p:txBody>
      </p:sp>
      <p:sp>
        <p:nvSpPr>
          <p:cNvPr id="88" name="Google Shape;88;p12"/>
          <p:cNvSpPr txBox="1"/>
          <p:nvPr>
            <p:ph idx="1" type="body"/>
          </p:nvPr>
        </p:nvSpPr>
        <p:spPr>
          <a:xfrm>
            <a:off x="457200" y="1175611"/>
            <a:ext cx="8229600" cy="483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en" sz="2400"/>
              <a:t>Mobilizing the under-utilized to serve the under-resourced to accelerate the advance of the Kingdom of God</a:t>
            </a:r>
            <a:endParaRPr b="1" i="1" sz="24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sz="2400"/>
              <a:t>Solid, mature Christ followers and Kingdom Servants, serving in their "sweet spot"</a:t>
            </a:r>
            <a:endParaRPr sz="24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sz="2400"/>
              <a:t>Lots of business experience: HR, Marketing, Finance, Law, Planning, Management, Development (all the skills lacking in most churches and non-profits)</a:t>
            </a:r>
            <a:endParaRPr sz="24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sz="2400"/>
              <a:t>Lots of church leadership experience: Discipleship, Missions, Bible Teaching, Evangelism, Youth Leaders, Prayer, Board Governance, Small Group Leaders</a:t>
            </a:r>
            <a:endParaRPr sz="2400"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 sz="2400"/>
              <a:t>Fees TBD, Case by Case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Typical Assignments</a:t>
            </a:r>
            <a:endParaRPr/>
          </a:p>
        </p:txBody>
      </p:sp>
      <p:sp>
        <p:nvSpPr>
          <p:cNvPr id="94" name="Google Shape;94;p13"/>
          <p:cNvSpPr txBox="1"/>
          <p:nvPr>
            <p:ph idx="1" type="body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/>
              <a:t>Needs based, defined by the client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/>
              <a:t>Client is the boss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/>
              <a:t>Short to medium term: 1-6 months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/>
              <a:t>Part-time: 4-20 hours per week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/>
              <a:t>Skills transfer wherever possible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/>
          <p:nvPr>
            <p:ph type="title"/>
          </p:nvPr>
        </p:nvSpPr>
        <p:spPr>
          <a:xfrm>
            <a:off x="457200" y="153413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Why will this work?</a:t>
            </a:r>
            <a:endParaRPr/>
          </a:p>
        </p:txBody>
      </p:sp>
      <p:sp>
        <p:nvSpPr>
          <p:cNvPr id="100" name="Google Shape;100;p14"/>
          <p:cNvSpPr txBox="1"/>
          <p:nvPr>
            <p:ph idx="1" type="body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/>
              <a:t>We will treat every assignment like a business engagement: Measurable results and client satisfaction are our highest priorities.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/>
              <a:t>Client will make the servant selection decision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/>
              <a:t>Clearly identified scope of work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/>
              <a:t>Regular client reviews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"/>
              <a:t>Third party management oversight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Advisory/Leadership Team</a:t>
            </a:r>
            <a:endParaRPr/>
          </a:p>
        </p:txBody>
      </p:sp>
      <p:sp>
        <p:nvSpPr>
          <p:cNvPr id="106" name="Google Shape;106;p15"/>
          <p:cNvSpPr txBox="1"/>
          <p:nvPr>
            <p:ph idx="1" type="body"/>
          </p:nvPr>
        </p:nvSpPr>
        <p:spPr>
          <a:xfrm>
            <a:off x="457200" y="1600200"/>
            <a:ext cx="8229600" cy="435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●"/>
            </a:pPr>
            <a:r>
              <a:rPr lang="en" sz="2400"/>
              <a:t>To Be Determined</a:t>
            </a:r>
            <a:endParaRPr sz="2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lor 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